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73" r:id="rId6"/>
    <p:sldId id="274" r:id="rId7"/>
    <p:sldId id="275" r:id="rId8"/>
    <p:sldId id="270" r:id="rId9"/>
    <p:sldId id="261" r:id="rId10"/>
    <p:sldId id="276" r:id="rId11"/>
    <p:sldId id="271" r:id="rId12"/>
  </p:sldIdLst>
  <p:sldSz cx="18288000" cy="10287000"/>
  <p:notesSz cx="6858000" cy="9144000"/>
  <p:embeddedFontLst>
    <p:embeddedFont>
      <p:font typeface="Cooper Hewitt" panose="02010600030101010101" charset="0"/>
      <p:regular r:id="rId13"/>
    </p:embeddedFont>
    <p:embeddedFont>
      <p:font typeface="Cooper Hewitt Bold" panose="02010600030101010101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Bold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32833E"/>
    <a:srgbClr val="007AD2"/>
    <a:srgbClr val="FF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192" y="6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193101" y="1866988"/>
            <a:ext cx="9339391" cy="6222369"/>
          </a:xfrm>
          <a:custGeom>
            <a:avLst/>
            <a:gdLst/>
            <a:ahLst/>
            <a:cxnLst/>
            <a:rect l="l" t="t" r="r" b="b"/>
            <a:pathLst>
              <a:path w="9339391" h="6222369">
                <a:moveTo>
                  <a:pt x="0" y="0"/>
                </a:moveTo>
                <a:lnTo>
                  <a:pt x="9339390" y="0"/>
                </a:lnTo>
                <a:lnTo>
                  <a:pt x="9339390" y="6222369"/>
                </a:lnTo>
                <a:lnTo>
                  <a:pt x="0" y="622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028700" y="3163915"/>
            <a:ext cx="9904619" cy="23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VESPERA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8401" y="5308827"/>
            <a:ext cx="8115300" cy="10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5064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INNOVATIVE PAYMENT</a:t>
            </a: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2F03E9FB-E9CB-EE59-9541-0E92AF523391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2E08CA97-8DC4-16E6-E20B-09D0F89E4184}"/>
              </a:ext>
            </a:extLst>
          </p:cNvPr>
          <p:cNvSpPr txBox="1"/>
          <p:nvPr/>
        </p:nvSpPr>
        <p:spPr>
          <a:xfrm>
            <a:off x="494204" y="1549249"/>
            <a:ext cx="16393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4ACA9-95D3-5541-F5B1-342BED14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60BEAF-ED0A-D730-CFA4-9A7999E7AE06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br>
              <a:rPr lang="zh-CN" altLang="en-US">
                <a:effectLst/>
              </a:rPr>
            </a:br>
            <a:endParaRPr lang="zh-CN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A39381-0FCD-00EA-A8FA-BA7D363912B5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87F7A29-C0FF-D431-3FBA-06F9D0ACA1A5}"/>
              </a:ext>
            </a:extLst>
          </p:cNvPr>
          <p:cNvSpPr txBox="1"/>
          <p:nvPr/>
        </p:nvSpPr>
        <p:spPr>
          <a:xfrm>
            <a:off x="2227331" y="598088"/>
            <a:ext cx="11717269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GO-TO-MARKET STRATEGY MAP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469D100-6205-6820-F818-E7F5F62BC73D}"/>
              </a:ext>
            </a:extLst>
          </p:cNvPr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98A3A46-D474-3735-DCB4-6ACFD8BB286E}"/>
              </a:ext>
            </a:extLst>
          </p:cNvPr>
          <p:cNvSpPr txBox="1"/>
          <p:nvPr/>
        </p:nvSpPr>
        <p:spPr>
          <a:xfrm>
            <a:off x="2673898" y="3548313"/>
            <a:ext cx="3867698" cy="862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5064" dirty="0">
                <a:solidFill>
                  <a:srgbClr val="007AD2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Connect BD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0B8BC59-6254-EC09-247B-D4033969B3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9598" y="1580973"/>
            <a:ext cx="10069256" cy="8552755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7ADE8C41-F979-46A0-171A-2B7869E32DA6}"/>
              </a:ext>
            </a:extLst>
          </p:cNvPr>
          <p:cNvSpPr txBox="1"/>
          <p:nvPr/>
        </p:nvSpPr>
        <p:spPr>
          <a:xfrm>
            <a:off x="2057400" y="3009900"/>
            <a:ext cx="2688606" cy="401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007AD2"/>
                </a:solidFill>
                <a:latin typeface="DM Sans Bold"/>
                <a:ea typeface="DM Sans Bold"/>
                <a:cs typeface="DM Sans Bold"/>
                <a:sym typeface="DM Sans Bold"/>
              </a:rPr>
              <a:t>STEP 1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67C8D11-A97A-684A-97B5-D3F3A33391F2}"/>
              </a:ext>
            </a:extLst>
          </p:cNvPr>
          <p:cNvSpPr txBox="1"/>
          <p:nvPr/>
        </p:nvSpPr>
        <p:spPr>
          <a:xfrm>
            <a:off x="2673898" y="5368517"/>
            <a:ext cx="3867698" cy="862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5064" dirty="0">
                <a:solidFill>
                  <a:srgbClr val="32833E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Connect OTC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BA0E34E4-F57C-30BA-5106-E86523BFE7E0}"/>
              </a:ext>
            </a:extLst>
          </p:cNvPr>
          <p:cNvSpPr txBox="1"/>
          <p:nvPr/>
        </p:nvSpPr>
        <p:spPr>
          <a:xfrm>
            <a:off x="2057400" y="4830104"/>
            <a:ext cx="2688606" cy="401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32833E"/>
                </a:solidFill>
                <a:latin typeface="DM Sans Bold"/>
                <a:ea typeface="DM Sans Bold"/>
                <a:cs typeface="DM Sans Bold"/>
                <a:sym typeface="DM Sans Bold"/>
              </a:rPr>
              <a:t>STEP 2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B0939074-6B68-78B4-3F55-CF5CF2EA3516}"/>
              </a:ext>
            </a:extLst>
          </p:cNvPr>
          <p:cNvSpPr txBox="1"/>
          <p:nvPr/>
        </p:nvSpPr>
        <p:spPr>
          <a:xfrm>
            <a:off x="2673898" y="7251625"/>
            <a:ext cx="4553498" cy="862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5064" dirty="0">
                <a:solidFill>
                  <a:srgbClr val="3A3A3A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Connect Local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66A854E5-78E2-A816-D72F-1CF0F9F5D5A0}"/>
              </a:ext>
            </a:extLst>
          </p:cNvPr>
          <p:cNvSpPr txBox="1"/>
          <p:nvPr/>
        </p:nvSpPr>
        <p:spPr>
          <a:xfrm>
            <a:off x="2057400" y="6713212"/>
            <a:ext cx="2688606" cy="401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3A3A3A"/>
                </a:solidFill>
                <a:latin typeface="DM Sans Bold"/>
                <a:ea typeface="DM Sans Bold"/>
                <a:cs typeface="DM Sans Bold"/>
                <a:sym typeface="DM Sans Bold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52165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613E2-0AE4-4AB7-C790-C421235A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47F3E9-C53D-F11A-B56D-D67C49EB4570}"/>
              </a:ext>
            </a:extLst>
          </p:cNvPr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66CE6B-739D-2C64-7940-09A457B07274}"/>
              </a:ext>
            </a:extLst>
          </p:cNvPr>
          <p:cNvSpPr/>
          <p:nvPr/>
        </p:nvSpPr>
        <p:spPr>
          <a:xfrm>
            <a:off x="8193101" y="1725767"/>
            <a:ext cx="9339391" cy="6222369"/>
          </a:xfrm>
          <a:custGeom>
            <a:avLst/>
            <a:gdLst/>
            <a:ahLst/>
            <a:cxnLst/>
            <a:rect l="l" t="t" r="r" b="b"/>
            <a:pathLst>
              <a:path w="9339391" h="6222369">
                <a:moveTo>
                  <a:pt x="0" y="0"/>
                </a:moveTo>
                <a:lnTo>
                  <a:pt x="9339390" y="0"/>
                </a:lnTo>
                <a:lnTo>
                  <a:pt x="9339390" y="6222369"/>
                </a:lnTo>
                <a:lnTo>
                  <a:pt x="0" y="6222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A93081-E0B3-77C4-F5DF-DFC2B04A5BA8}"/>
              </a:ext>
            </a:extLst>
          </p:cNvPr>
          <p:cNvSpPr txBox="1"/>
          <p:nvPr/>
        </p:nvSpPr>
        <p:spPr>
          <a:xfrm>
            <a:off x="1028700" y="3163915"/>
            <a:ext cx="9904619" cy="23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VESPERA</a:t>
            </a: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739431DB-6EAB-D6A2-F284-5F4EE520619E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19B8C0EB-4B75-A543-6DBB-4E762284A76D}"/>
              </a:ext>
            </a:extLst>
          </p:cNvPr>
          <p:cNvSpPr txBox="1"/>
          <p:nvPr/>
        </p:nvSpPr>
        <p:spPr>
          <a:xfrm>
            <a:off x="494204" y="1549249"/>
            <a:ext cx="16393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A4CD228-F7FB-6931-D019-22F62B85B171}"/>
              </a:ext>
            </a:extLst>
          </p:cNvPr>
          <p:cNvSpPr txBox="1"/>
          <p:nvPr/>
        </p:nvSpPr>
        <p:spPr>
          <a:xfrm>
            <a:off x="1143000" y="5121756"/>
            <a:ext cx="8115300" cy="87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0"/>
              </a:lnSpc>
            </a:pPr>
            <a:r>
              <a:rPr lang="en-US" altLang="zh-CN" sz="5064" dirty="0">
                <a:solidFill>
                  <a:srgbClr val="343434"/>
                </a:solidFill>
                <a:latin typeface="Cooper Hewitt"/>
                <a:ea typeface="Cooper Hewitt"/>
              </a:rPr>
              <a:t>FUND NOW, PAY NEVER</a:t>
            </a:r>
            <a:endParaRPr lang="en-US" sz="5064" dirty="0">
              <a:solidFill>
                <a:srgbClr val="343434"/>
              </a:solidFill>
              <a:latin typeface="Cooper Hewitt"/>
              <a:ea typeface="Cooper Hewitt"/>
              <a:sym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362563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057400" y="3850837"/>
            <a:ext cx="5758824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BUY NOW, PAY NEVER</a:t>
            </a:r>
          </a:p>
          <a:p>
            <a:endParaRPr lang="en-US" sz="28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endParaRPr lang="en-US" sz="28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/>
            <a:r>
              <a:rPr lang="en-US" sz="2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2024.7, </a:t>
            </a:r>
            <a:r>
              <a:rPr lang="en-US" sz="2800" dirty="0" err="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PayFi</a:t>
            </a:r>
            <a:r>
              <a:rPr lang="en-US" sz="2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was introduced by Solana Foundation, during </a:t>
            </a:r>
            <a:r>
              <a:rPr lang="en-US" sz="2800" dirty="0" err="1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EthCC</a:t>
            </a:r>
            <a:r>
              <a:rPr lang="en-US" sz="2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conference.</a:t>
            </a:r>
          </a:p>
          <a:p>
            <a:pPr algn="l"/>
            <a:r>
              <a:rPr lang="en-US" sz="28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Buy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60160" y="2041211"/>
            <a:ext cx="7764904" cy="862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0"/>
              </a:lnSpc>
            </a:pPr>
            <a:r>
              <a:rPr lang="en-US" sz="5064" dirty="0">
                <a:solidFill>
                  <a:srgbClr val="343434"/>
                </a:solidFill>
                <a:latin typeface="Cooper Hewitt"/>
                <a:ea typeface="Cooper Hewitt"/>
                <a:sym typeface="DM Sans Bold"/>
              </a:rPr>
              <a:t>APTOS MONEY CHAIN</a:t>
            </a:r>
          </a:p>
        </p:txBody>
      </p:sp>
      <p:sp>
        <p:nvSpPr>
          <p:cNvPr id="11" name="Freeform 11"/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94204" y="1549249"/>
            <a:ext cx="16393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7CD94D9-B04F-DE20-D86F-0F7D3840FBE5}"/>
              </a:ext>
            </a:extLst>
          </p:cNvPr>
          <p:cNvSpPr txBox="1"/>
          <p:nvPr/>
        </p:nvSpPr>
        <p:spPr>
          <a:xfrm>
            <a:off x="2227331" y="598088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altLang="zh-CN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MOTIVATION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78340EE-284D-EC09-CD65-BBD2B506E8C2}"/>
              </a:ext>
            </a:extLst>
          </p:cNvPr>
          <p:cNvSpPr txBox="1"/>
          <p:nvPr/>
        </p:nvSpPr>
        <p:spPr>
          <a:xfrm>
            <a:off x="1748483" y="2665504"/>
            <a:ext cx="5758824" cy="862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90"/>
              </a:lnSpc>
            </a:pPr>
            <a:r>
              <a:rPr lang="en-US" sz="5064" dirty="0">
                <a:solidFill>
                  <a:srgbClr val="343434"/>
                </a:solidFill>
                <a:latin typeface="Cooper Hewitt"/>
                <a:ea typeface="Cooper Hewitt"/>
                <a:sym typeface="DM Sans Bold"/>
              </a:rPr>
              <a:t>PAYMENT FINANCE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FB77-BA34-8BC6-E983-A4F2B553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805" y="3430166"/>
            <a:ext cx="9142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8DA9-8A0D-9350-1AD5-FA2BD927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BB248F-8AAA-8A8E-56CF-CA6CAFBD9822}"/>
              </a:ext>
            </a:extLst>
          </p:cNvPr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26448C-4575-1FE9-8C8B-B95B0EB6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34" r="49696"/>
          <a:stretch/>
        </p:blipFill>
        <p:spPr>
          <a:xfrm>
            <a:off x="10321936" y="269169"/>
            <a:ext cx="7356464" cy="5267061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7734A0-52DA-9A2D-4E90-3130887AFE4C}"/>
              </a:ext>
            </a:extLst>
          </p:cNvPr>
          <p:cNvSpPr txBox="1"/>
          <p:nvPr/>
        </p:nvSpPr>
        <p:spPr>
          <a:xfrm>
            <a:off x="1981200" y="2916214"/>
            <a:ext cx="9904619" cy="23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VESPERA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F7E67AE-43A7-EC6A-3833-C1C2F47B9B40}"/>
              </a:ext>
            </a:extLst>
          </p:cNvPr>
          <p:cNvSpPr txBox="1"/>
          <p:nvPr/>
        </p:nvSpPr>
        <p:spPr>
          <a:xfrm>
            <a:off x="2667000" y="5121756"/>
            <a:ext cx="8115300" cy="87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0"/>
              </a:lnSpc>
            </a:pPr>
            <a:r>
              <a:rPr lang="en-US" altLang="zh-CN" sz="5064" dirty="0">
                <a:solidFill>
                  <a:srgbClr val="343434"/>
                </a:solidFill>
                <a:latin typeface="Cooper Hewitt"/>
                <a:ea typeface="Cooper Hewitt"/>
              </a:rPr>
              <a:t>FUND NOW, PAY NEVER</a:t>
            </a:r>
            <a:endParaRPr lang="en-US" sz="5064" dirty="0">
              <a:solidFill>
                <a:srgbClr val="343434"/>
              </a:solidFill>
              <a:latin typeface="Cooper Hewitt"/>
              <a:ea typeface="Cooper Hewitt"/>
              <a:sym typeface="Cooper Hewitt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43D1034-BC70-B804-945F-08C9369B5039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380423C7-C3F9-3127-9986-F213C8335502}"/>
              </a:ext>
            </a:extLst>
          </p:cNvPr>
          <p:cNvSpPr txBox="1"/>
          <p:nvPr/>
        </p:nvSpPr>
        <p:spPr>
          <a:xfrm>
            <a:off x="494204" y="1549249"/>
            <a:ext cx="16393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735D93-B2E8-6693-AC00-57E8831A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97" t="5107" b="5607"/>
          <a:stretch/>
        </p:blipFill>
        <p:spPr>
          <a:xfrm>
            <a:off x="10321936" y="5165244"/>
            <a:ext cx="7356464" cy="49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3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227331" y="598088"/>
            <a:ext cx="15490265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PAYMENT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8B6E54-2666-1171-0695-3ECF4A79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31" y="3288128"/>
            <a:ext cx="14509201" cy="42672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59D48AE0-3AAA-5369-247D-1EE6BA078259}"/>
              </a:ext>
            </a:extLst>
          </p:cNvPr>
          <p:cNvSpPr txBox="1"/>
          <p:nvPr/>
        </p:nvSpPr>
        <p:spPr>
          <a:xfrm>
            <a:off x="1313902" y="2498823"/>
            <a:ext cx="5758824" cy="401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Merchant Register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B5DC-AF26-6756-5694-4A7AEBE2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BB93CE-69E8-07FC-7FEE-FAEE75C3C1B1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E0D4FBF-CC72-C2A1-1ACA-096234529A96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80F7448-0309-C632-FA40-CED6FC312829}"/>
              </a:ext>
            </a:extLst>
          </p:cNvPr>
          <p:cNvSpPr txBox="1"/>
          <p:nvPr/>
        </p:nvSpPr>
        <p:spPr>
          <a:xfrm>
            <a:off x="2227331" y="598088"/>
            <a:ext cx="15490265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PAYMENT MODEL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AAA9E9F-8670-BA27-459C-1F76AF11AC80}"/>
              </a:ext>
            </a:extLst>
          </p:cNvPr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E69B63-80B5-2BB3-D787-8A5F52A03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3122729"/>
            <a:ext cx="15608112" cy="5615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DFE8C6-3D28-6328-9ED9-5E5DC60595ED}"/>
              </a:ext>
            </a:extLst>
          </p:cNvPr>
          <p:cNvSpPr txBox="1"/>
          <p:nvPr/>
        </p:nvSpPr>
        <p:spPr>
          <a:xfrm>
            <a:off x="1313902" y="2702172"/>
            <a:ext cx="5758824" cy="401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Consumer </a:t>
            </a:r>
            <a:r>
              <a:rPr lang="en-US" altLang="zh-CN" sz="36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Purchase</a:t>
            </a:r>
            <a:endParaRPr lang="en-US" sz="3600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64592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A2FD9-5578-541D-BC82-5D744795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7CD9FD-D888-0520-C8A7-1A30030F06DC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5DB7AE-1279-32FE-B76C-9389FBA61398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9CE3DA3-086B-90DC-1ECD-52DBD201F9AA}"/>
              </a:ext>
            </a:extLst>
          </p:cNvPr>
          <p:cNvSpPr txBox="1"/>
          <p:nvPr/>
        </p:nvSpPr>
        <p:spPr>
          <a:xfrm>
            <a:off x="2227331" y="598088"/>
            <a:ext cx="15490265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PAYMENT MODEL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7D6D44D-6761-FBB7-8949-A3FCD6803455}"/>
              </a:ext>
            </a:extLst>
          </p:cNvPr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3359BC4D-30A9-087A-DD11-600502F6BB86}"/>
              </a:ext>
            </a:extLst>
          </p:cNvPr>
          <p:cNvSpPr txBox="1"/>
          <p:nvPr/>
        </p:nvSpPr>
        <p:spPr>
          <a:xfrm>
            <a:off x="1313902" y="2498823"/>
            <a:ext cx="5758824" cy="401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Merchant Repay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16AAFD-58DC-0D27-C3F2-02617064D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3268422"/>
            <a:ext cx="13563600" cy="22885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54D1DC-C71D-EA43-23F9-0274587CE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6059425"/>
            <a:ext cx="13563600" cy="3122675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A1775573-2866-ACF3-16D8-A3E51242F819}"/>
              </a:ext>
            </a:extLst>
          </p:cNvPr>
          <p:cNvSpPr txBox="1"/>
          <p:nvPr/>
        </p:nvSpPr>
        <p:spPr>
          <a:xfrm>
            <a:off x="921173" y="3958068"/>
            <a:ext cx="2667000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3200" dirty="0">
                <a:latin typeface="Cooper Hewitt"/>
                <a:ea typeface="Cooper Hewitt"/>
                <a:cs typeface="Cooper Hewitt"/>
                <a:sym typeface="Cooper Hewitt"/>
              </a:rPr>
              <a:t>Before Expire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4ED20BB-A996-BBBD-5FFE-63E14D9C7E57}"/>
              </a:ext>
            </a:extLst>
          </p:cNvPr>
          <p:cNvSpPr txBox="1"/>
          <p:nvPr/>
        </p:nvSpPr>
        <p:spPr>
          <a:xfrm>
            <a:off x="1828800" y="6686252"/>
            <a:ext cx="1429298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3200" dirty="0">
                <a:latin typeface="Cooper Hewitt"/>
                <a:ea typeface="Cooper Hewitt"/>
                <a:cs typeface="Cooper Hewitt"/>
                <a:sym typeface="Cooper Hewitt"/>
              </a:rPr>
              <a:t>Expired</a:t>
            </a:r>
          </a:p>
        </p:txBody>
      </p:sp>
    </p:spTree>
    <p:extLst>
      <p:ext uri="{BB962C8B-B14F-4D97-AF65-F5344CB8AC3E}">
        <p14:creationId xmlns:p14="http://schemas.microsoft.com/office/powerpoint/2010/main" val="358980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87C9D-18A5-0BD8-1C84-DB78ACEA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FB1DD3-D9B9-0244-E34A-438DE29C21F7}"/>
              </a:ext>
            </a:extLst>
          </p:cNvPr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344B5B4-F363-2D19-B46C-485A2F12E5FD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49A6A8-0B03-B804-4092-7FEE6CC1012A}"/>
              </a:ext>
            </a:extLst>
          </p:cNvPr>
          <p:cNvSpPr txBox="1"/>
          <p:nvPr/>
        </p:nvSpPr>
        <p:spPr>
          <a:xfrm>
            <a:off x="2227331" y="598088"/>
            <a:ext cx="15490265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PAYMENT MODEL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3160719-1937-77DC-DBF7-9EA0EFD64034}"/>
              </a:ext>
            </a:extLst>
          </p:cNvPr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9EDE9B-7394-D5A9-589B-D0CCF106D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031" y="2750665"/>
            <a:ext cx="14173200" cy="47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D22D9-BB25-2A0E-D048-6FCEB0EB9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3AC3C68-A922-3827-0D5B-64F54D483A26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E34500-EADA-B156-A969-687E2D8BF840}"/>
              </a:ext>
            </a:extLst>
          </p:cNvPr>
          <p:cNvSpPr txBox="1"/>
          <p:nvPr/>
        </p:nvSpPr>
        <p:spPr>
          <a:xfrm>
            <a:off x="2227331" y="598088"/>
            <a:ext cx="9736069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APTOS CONTRACT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8029AC7-1641-D3A7-76A5-F2E95067601A}"/>
              </a:ext>
            </a:extLst>
          </p:cNvPr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70DF385B-9579-5129-067C-0B70998A5772}"/>
              </a:ext>
            </a:extLst>
          </p:cNvPr>
          <p:cNvSpPr/>
          <p:nvPr/>
        </p:nvSpPr>
        <p:spPr>
          <a:xfrm>
            <a:off x="12623534" y="1865419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E5D44B5-4445-6671-3DB8-972ADB05FAB0}"/>
              </a:ext>
            </a:extLst>
          </p:cNvPr>
          <p:cNvSpPr/>
          <p:nvPr/>
        </p:nvSpPr>
        <p:spPr>
          <a:xfrm>
            <a:off x="9640708" y="3004304"/>
            <a:ext cx="3102858" cy="5004610"/>
          </a:xfrm>
          <a:custGeom>
            <a:avLst/>
            <a:gdLst/>
            <a:ahLst/>
            <a:cxnLst/>
            <a:rect l="l" t="t" r="r" b="b"/>
            <a:pathLst>
              <a:path w="3102858" h="5004610">
                <a:moveTo>
                  <a:pt x="0" y="0"/>
                </a:moveTo>
                <a:lnTo>
                  <a:pt x="3102858" y="0"/>
                </a:lnTo>
                <a:lnTo>
                  <a:pt x="3102858" y="5004610"/>
                </a:lnTo>
                <a:lnTo>
                  <a:pt x="0" y="5004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E5B931FA-DCD5-905F-9D4A-EBE19C3E7CF2}"/>
              </a:ext>
            </a:extLst>
          </p:cNvPr>
          <p:cNvSpPr txBox="1"/>
          <p:nvPr/>
        </p:nvSpPr>
        <p:spPr>
          <a:xfrm>
            <a:off x="1028700" y="4195442"/>
            <a:ext cx="6804271" cy="9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With Aptos Connect, users can log in with Google — no wallet needed — making it easier for newcomers to join and explore the Aptos ecosystem.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2694900-0D91-041C-C414-881617CCBF25}"/>
              </a:ext>
            </a:extLst>
          </p:cNvPr>
          <p:cNvSpPr txBox="1"/>
          <p:nvPr/>
        </p:nvSpPr>
        <p:spPr>
          <a:xfrm>
            <a:off x="1028700" y="3016687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Aptos Connect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C67E716-DADF-16E1-DBD0-E907AAA2ED85}"/>
              </a:ext>
            </a:extLst>
          </p:cNvPr>
          <p:cNvSpPr txBox="1"/>
          <p:nvPr/>
        </p:nvSpPr>
        <p:spPr>
          <a:xfrm>
            <a:off x="1028700" y="6978886"/>
            <a:ext cx="6804271" cy="90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We use the Aptos SDK to query on-chain data and verify transactions, enhancing both the reliability and security of our platform.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A45ADE1F-AEB8-C11E-B781-ED99923B23A6}"/>
              </a:ext>
            </a:extLst>
          </p:cNvPr>
          <p:cNvSpPr txBox="1"/>
          <p:nvPr/>
        </p:nvSpPr>
        <p:spPr>
          <a:xfrm>
            <a:off x="1028700" y="5800131"/>
            <a:ext cx="7072639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Aptos SDK</a:t>
            </a:r>
          </a:p>
        </p:txBody>
      </p:sp>
    </p:spTree>
    <p:extLst>
      <p:ext uri="{BB962C8B-B14F-4D97-AF65-F5344CB8AC3E}">
        <p14:creationId xmlns:p14="http://schemas.microsoft.com/office/powerpoint/2010/main" val="20953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57077" y="5430639"/>
            <a:ext cx="452757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Primarily merchants who support crypto payments, face fundraising challenges, or aim to accelerate fundraising and quickly reinvest in production.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24452" y="4507111"/>
            <a:ext cx="276202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4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1798" y="5430639"/>
            <a:ext cx="4724404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343434"/>
                </a:solidFill>
                <a:latin typeface="DM Sans"/>
                <a:sym typeface="DM Sans"/>
              </a:rPr>
              <a:t>We provide efficient payment services via the Aptos network. Merchants can obtain temporary usage rights to certain assets by offering free services, thereby enabling rapid reinvestment and production.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6599" y="4507111"/>
            <a:ext cx="411480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Value Proposition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3346" y="5430639"/>
            <a:ext cx="452757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We generate steady and sustainable income by charging transaction </a:t>
            </a:r>
            <a:r>
              <a:rPr lang="en-US" sz="2400" dirty="0">
                <a:solidFill>
                  <a:srgbClr val="343434"/>
                </a:solidFill>
                <a:latin typeface="DM Sans"/>
                <a:sym typeface="DM Sans"/>
              </a:rPr>
              <a:t>fees</a:t>
            </a:r>
            <a:r>
              <a:rPr lang="en-US" sz="24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03357" y="4507111"/>
            <a:ext cx="326019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400" b="1" u="none" strike="noStrike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Revenue Model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575AF787-A372-77D6-41B6-97D92EFFE588}"/>
              </a:ext>
            </a:extLst>
          </p:cNvPr>
          <p:cNvSpPr/>
          <p:nvPr/>
        </p:nvSpPr>
        <p:spPr>
          <a:xfrm>
            <a:off x="400473" y="280999"/>
            <a:ext cx="1826858" cy="1495403"/>
          </a:xfrm>
          <a:custGeom>
            <a:avLst/>
            <a:gdLst/>
            <a:ahLst/>
            <a:cxnLst/>
            <a:rect l="l" t="t" r="r" b="b"/>
            <a:pathLst>
              <a:path w="1826858" h="1495403">
                <a:moveTo>
                  <a:pt x="0" y="0"/>
                </a:moveTo>
                <a:lnTo>
                  <a:pt x="1826858" y="0"/>
                </a:lnTo>
                <a:lnTo>
                  <a:pt x="1826858" y="1495402"/>
                </a:lnTo>
                <a:lnTo>
                  <a:pt x="0" y="1495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8273C4D5-F740-7543-6AB2-A64DC99F94AF}"/>
              </a:ext>
            </a:extLst>
          </p:cNvPr>
          <p:cNvSpPr txBox="1"/>
          <p:nvPr/>
        </p:nvSpPr>
        <p:spPr>
          <a:xfrm>
            <a:off x="2227331" y="598088"/>
            <a:ext cx="11717269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GO-TO-MARKET STRATEGY MAP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5B78AA5-EB16-D391-56C8-8C3A48C075AA}"/>
              </a:ext>
            </a:extLst>
          </p:cNvPr>
          <p:cNvSpPr txBox="1"/>
          <p:nvPr/>
        </p:nvSpPr>
        <p:spPr>
          <a:xfrm>
            <a:off x="570404" y="1549249"/>
            <a:ext cx="1486996" cy="4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753" spc="-15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VESPERA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85ACA4-7B9F-317C-FDD2-F8C4D651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141" y="3207893"/>
            <a:ext cx="1034859" cy="10348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18D076-1069-309D-28A5-A47444F9F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267" y="3086100"/>
            <a:ext cx="1127464" cy="118172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AF1A4A-86F9-40A7-5908-6959BD5F7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6998" y="3077852"/>
            <a:ext cx="1127464" cy="10617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245</Words>
  <Application>Microsoft Office PowerPoint</Application>
  <PresentationFormat>自定义</PresentationFormat>
  <Paragraphs>54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Cooper Hewitt Bold</vt:lpstr>
      <vt:lpstr>Calibri</vt:lpstr>
      <vt:lpstr>DM Sans</vt:lpstr>
      <vt:lpstr>Cooper Hewitt</vt:lpstr>
      <vt:lpstr>Arial</vt:lpstr>
      <vt:lpstr>DM Sans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Illustrative Computer Technology Presentation</dc:title>
  <cp:lastModifiedBy>ZIL ZHEN</cp:lastModifiedBy>
  <cp:revision>54</cp:revision>
  <dcterms:created xsi:type="dcterms:W3CDTF">2006-08-16T00:00:00Z</dcterms:created>
  <dcterms:modified xsi:type="dcterms:W3CDTF">2025-04-04T15:10:15Z</dcterms:modified>
  <dc:identifier>DAGjopXZzg4</dc:identifier>
</cp:coreProperties>
</file>